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Medium" panose="020B0604020202020204" charset="0"/>
      <p:regular r:id="rId21"/>
      <p:bold r:id="rId22"/>
      <p:italic r:id="rId23"/>
      <p:boldItalic r:id="rId24"/>
    </p:embeddedFont>
    <p:embeddedFont>
      <p:font typeface="Roboto Thin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933c5f7dc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933c5f7dc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9336724b9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9336724b9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9336724b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9336724b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endParaRPr b="1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933c5f7d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933c5f7d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933c5f7dc_3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933c5f7dc_3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9336724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9336724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9419b9bd6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9419b9bd6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9336724b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9336724b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933c5f7d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933c5f7d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9336724b9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9336724b9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9336724b9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9336724b9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933c5f7d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933c5f7d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933c5f7d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933c5f7d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026250"/>
            <a:ext cx="8520600" cy="10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298 PRESENTATION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SECURITY SYSTEM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08800" y="3834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Michael Meng, Matthew Tang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Progression -&gt; Prototype -&gt; LED Circuit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1776150" y="4208900"/>
            <a:ext cx="5591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>
                <a:solidFill>
                  <a:schemeClr val="lt2"/>
                </a:solidFill>
              </a:rPr>
              <a:t>Figure 11: LED Circuit Connected to the Multiplexor Output</a:t>
            </a:r>
            <a:endParaRPr sz="1050" i="1">
              <a:solidFill>
                <a:schemeClr val="lt2"/>
              </a:solidFill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325" y="1170125"/>
            <a:ext cx="5423376" cy="30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Progressions -&gt; Production Ready Model Next Steps</a:t>
            </a:r>
            <a:endParaRPr sz="2400"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 r="50421" b="8734"/>
          <a:stretch/>
        </p:blipFill>
        <p:spPr>
          <a:xfrm>
            <a:off x="7828600" y="366475"/>
            <a:ext cx="908225" cy="8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3"/>
          <p:cNvGrpSpPr/>
          <p:nvPr/>
        </p:nvGrpSpPr>
        <p:grpSpPr>
          <a:xfrm>
            <a:off x="437501" y="2782871"/>
            <a:ext cx="8590309" cy="1620089"/>
            <a:chOff x="1593000" y="2322561"/>
            <a:chExt cx="5958045" cy="643505"/>
          </a:xfrm>
        </p:grpSpPr>
        <p:sp>
          <p:nvSpPr>
            <p:cNvPr id="204" name="Google Shape;204;p23"/>
            <p:cNvSpPr/>
            <p:nvPr/>
          </p:nvSpPr>
          <p:spPr>
            <a:xfrm>
              <a:off x="3084645" y="2322566"/>
              <a:ext cx="44664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 rot="-5400000">
              <a:off x="2633020" y="1912518"/>
              <a:ext cx="643361" cy="1463448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Software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3672920" y="2344786"/>
              <a:ext cx="3828000" cy="5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" dirty="0"/>
                <a:t>Improve </a:t>
              </a:r>
              <a:r>
                <a:rPr lang="en" b="1" dirty="0"/>
                <a:t>software filtering</a:t>
              </a:r>
              <a:r>
                <a:rPr lang="en" dirty="0"/>
                <a:t> for MIC</a:t>
              </a:r>
              <a:endParaRPr dirty="0"/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" b="1" dirty="0"/>
                <a:t>Create CLI</a:t>
              </a:r>
              <a:r>
                <a:rPr lang="en" dirty="0"/>
                <a:t> for UART to USB shell control</a:t>
              </a:r>
              <a:endParaRPr dirty="0"/>
            </a:p>
          </p:txBody>
        </p:sp>
      </p:grpSp>
      <p:grpSp>
        <p:nvGrpSpPr>
          <p:cNvPr id="210" name="Google Shape;210;p23"/>
          <p:cNvGrpSpPr/>
          <p:nvPr/>
        </p:nvGrpSpPr>
        <p:grpSpPr>
          <a:xfrm>
            <a:off x="437465" y="1289526"/>
            <a:ext cx="8590183" cy="1519651"/>
            <a:chOff x="1593000" y="2322568"/>
            <a:chExt cx="5957958" cy="643647"/>
          </a:xfrm>
        </p:grpSpPr>
        <p:sp>
          <p:nvSpPr>
            <p:cNvPr id="211" name="Google Shape;211;p23"/>
            <p:cNvSpPr/>
            <p:nvPr/>
          </p:nvSpPr>
          <p:spPr>
            <a:xfrm>
              <a:off x="3175158" y="2322715"/>
              <a:ext cx="43758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 rot="-5400000">
              <a:off x="2670906" y="1934747"/>
              <a:ext cx="643356" cy="1419149"/>
            </a:xfrm>
            <a:prstGeom prst="flowChartOffpageConnector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342629" y="2399951"/>
              <a:ext cx="12951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Hardware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3697349" y="2380825"/>
              <a:ext cx="3760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en" sz="1200" dirty="0"/>
                <a:t>For the tristate circuit, </a:t>
              </a:r>
              <a:r>
                <a:rPr lang="en" sz="1200" b="1" dirty="0"/>
                <a:t>our power supply was going through capacitors</a:t>
              </a:r>
              <a:r>
                <a:rPr lang="en" sz="1200" dirty="0"/>
                <a:t>, and this caused some issues with trying to individually turn on or off individual LED’s, as </a:t>
              </a:r>
              <a:r>
                <a:rPr lang="en" sz="1200" b="1" dirty="0"/>
                <a:t>current discharge</a:t>
              </a:r>
              <a:r>
                <a:rPr lang="en" sz="1200" dirty="0"/>
                <a:t> was </a:t>
              </a:r>
              <a:r>
                <a:rPr lang="en-CA" sz="1200" dirty="0"/>
                <a:t>occurring</a:t>
              </a:r>
              <a:r>
                <a:rPr lang="en" sz="1200" dirty="0"/>
                <a:t>.</a:t>
              </a:r>
              <a:endParaRPr sz="1200" dirty="0"/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en" sz="1200" dirty="0"/>
                <a:t>Needs </a:t>
              </a:r>
              <a:r>
                <a:rPr lang="en" sz="1200" b="1" dirty="0"/>
                <a:t>more test points</a:t>
              </a:r>
              <a:r>
                <a:rPr lang="en" sz="1200" dirty="0"/>
                <a:t>, to test components on the back of PCB</a:t>
              </a:r>
              <a:endParaRPr sz="1200" dirty="0"/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en" sz="1200" b="1" dirty="0"/>
                <a:t>Could remove tristate buffers,</a:t>
              </a:r>
              <a:r>
                <a:rPr lang="en" sz="1200" dirty="0"/>
                <a:t> and have direct connection from MUX to LED, save money and space on PCB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Reflection</a:t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4"/>
          <p:cNvGrpSpPr/>
          <p:nvPr/>
        </p:nvGrpSpPr>
        <p:grpSpPr>
          <a:xfrm>
            <a:off x="437529" y="2249327"/>
            <a:ext cx="7936023" cy="1054182"/>
            <a:chOff x="1593000" y="2322568"/>
            <a:chExt cx="5957975" cy="643500"/>
          </a:xfrm>
        </p:grpSpPr>
        <p:sp>
          <p:nvSpPr>
            <p:cNvPr id="224" name="Google Shape;224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insights did you gain into the development process?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4387854" y="2377733"/>
              <a:ext cx="3111000" cy="5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Char char="●"/>
              </a:pPr>
              <a:r>
                <a:rPr lang="en" sz="1000" b="1" dirty="0"/>
                <a:t>Mistakes happen</a:t>
              </a:r>
              <a:r>
                <a:rPr lang="en" sz="1000" dirty="0">
                  <a:solidFill>
                    <a:srgbClr val="CC0000"/>
                  </a:solidFill>
                </a:rPr>
                <a:t>, do not be discouraged</a:t>
              </a:r>
              <a:endParaRPr sz="1000" dirty="0">
                <a:solidFill>
                  <a:srgbClr val="CC0000"/>
                </a:solidFill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Char char="●"/>
              </a:pPr>
              <a:r>
                <a:rPr lang="en" sz="1000" b="1" dirty="0"/>
                <a:t>Review Schematic and PCB Design </a:t>
              </a:r>
              <a:r>
                <a:rPr lang="en" sz="1000" dirty="0">
                  <a:solidFill>
                    <a:srgbClr val="CC0000"/>
                  </a:solidFill>
                </a:rPr>
                <a:t>Thoroughly to Prevent Simple Circuit Logic Errors</a:t>
              </a:r>
              <a:endParaRPr sz="1000" dirty="0">
                <a:solidFill>
                  <a:srgbClr val="CC0000"/>
                </a:solidFill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Char char="●"/>
              </a:pPr>
              <a:r>
                <a:rPr lang="en" sz="1000" b="1" dirty="0"/>
                <a:t>Don’t Rush</a:t>
              </a:r>
              <a:r>
                <a:rPr lang="en" sz="1000" dirty="0">
                  <a:solidFill>
                    <a:srgbClr val="CC0000"/>
                  </a:solidFill>
                </a:rPr>
                <a:t>, Take Your Time To Think, Debug, and Solve any Problems You Face</a:t>
              </a:r>
              <a:endParaRPr sz="1000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231" name="Google Shape;231;p24"/>
          <p:cNvGrpSpPr/>
          <p:nvPr/>
        </p:nvGrpSpPr>
        <p:grpSpPr>
          <a:xfrm>
            <a:off x="437517" y="1101460"/>
            <a:ext cx="7936023" cy="1211642"/>
            <a:chOff x="1593000" y="2322568"/>
            <a:chExt cx="5957975" cy="668566"/>
          </a:xfrm>
        </p:grpSpPr>
        <p:sp>
          <p:nvSpPr>
            <p:cNvPr id="232" name="Google Shape;232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new skills did you develop?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4387854" y="2348834"/>
              <a:ext cx="3079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Char char="●"/>
              </a:pPr>
              <a:r>
                <a:rPr lang="en" sz="1000" dirty="0">
                  <a:solidFill>
                    <a:srgbClr val="CC0000"/>
                  </a:solidFill>
                </a:rPr>
                <a:t>Embedded C Software Development and Debugging</a:t>
              </a:r>
              <a:endParaRPr sz="1000" dirty="0">
                <a:solidFill>
                  <a:srgbClr val="CC0000"/>
                </a:solidFill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Char char="●"/>
              </a:pPr>
              <a:r>
                <a:rPr lang="en" sz="1000" dirty="0">
                  <a:solidFill>
                    <a:srgbClr val="CC0000"/>
                  </a:solidFill>
                </a:rPr>
                <a:t>UART Protocol</a:t>
              </a:r>
              <a:endParaRPr sz="1000" dirty="0">
                <a:solidFill>
                  <a:srgbClr val="CC0000"/>
                </a:solidFill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Char char="●"/>
              </a:pPr>
              <a:r>
                <a:rPr lang="en" sz="1000" dirty="0">
                  <a:solidFill>
                    <a:srgbClr val="CC0000"/>
                  </a:solidFill>
                </a:rPr>
                <a:t>Circuit Design and Debugging</a:t>
              </a:r>
              <a:endParaRPr sz="1000" dirty="0">
                <a:solidFill>
                  <a:srgbClr val="CC0000"/>
                </a:solidFill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Char char="●"/>
              </a:pPr>
              <a:r>
                <a:rPr lang="en" sz="1000" dirty="0">
                  <a:solidFill>
                    <a:srgbClr val="CC0000"/>
                  </a:solidFill>
                </a:rPr>
                <a:t>PCB Design </a:t>
              </a:r>
              <a:endParaRPr sz="1000" dirty="0">
                <a:solidFill>
                  <a:srgbClr val="CC0000"/>
                </a:solidFill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Char char="●"/>
              </a:pPr>
              <a:r>
                <a:rPr lang="en" sz="1000" dirty="0">
                  <a:solidFill>
                    <a:srgbClr val="CC0000"/>
                  </a:solidFill>
                </a:rPr>
                <a:t>Soldering</a:t>
              </a:r>
              <a:endParaRPr sz="1000" dirty="0">
                <a:solidFill>
                  <a:srgbClr val="CC0000"/>
                </a:solidFill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000"/>
                <a:buChar char="●"/>
              </a:pPr>
              <a:r>
                <a:rPr lang="en" sz="1000" dirty="0">
                  <a:solidFill>
                    <a:srgbClr val="CC0000"/>
                  </a:solidFill>
                </a:rPr>
                <a:t>Diptrace and Code Composer</a:t>
              </a:r>
              <a:endParaRPr sz="800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24"/>
          <p:cNvGrpSpPr/>
          <p:nvPr/>
        </p:nvGrpSpPr>
        <p:grpSpPr>
          <a:xfrm>
            <a:off x="437529" y="3285177"/>
            <a:ext cx="7936023" cy="1399432"/>
            <a:chOff x="1593000" y="2313247"/>
            <a:chExt cx="5957975" cy="674100"/>
          </a:xfrm>
        </p:grpSpPr>
        <p:sp>
          <p:nvSpPr>
            <p:cNvPr id="240" name="Google Shape;240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roadblocks did you face and what would you do differently next time?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4381395" y="2313247"/>
              <a:ext cx="3092100" cy="6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900"/>
                <a:buChar char="●"/>
              </a:pPr>
              <a:r>
                <a:rPr lang="en" sz="900" b="1" dirty="0"/>
                <a:t>Shortage of Parts</a:t>
              </a:r>
              <a:r>
                <a:rPr lang="en" sz="900" dirty="0">
                  <a:solidFill>
                    <a:srgbClr val="CC0000"/>
                  </a:solidFill>
                </a:rPr>
                <a:t> -&gt; Place and Pick Up Order Faster, Read DataSheet before Using Modules</a:t>
              </a:r>
              <a:endParaRPr sz="900" dirty="0">
                <a:solidFill>
                  <a:srgbClr val="CC0000"/>
                </a:solidFill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900"/>
                <a:buChar char="●"/>
              </a:pPr>
              <a:r>
                <a:rPr lang="en" sz="900" b="1" dirty="0"/>
                <a:t>Time Management</a:t>
              </a:r>
              <a:r>
                <a:rPr lang="en" sz="900" dirty="0">
                  <a:solidFill>
                    <a:srgbClr val="CC0000"/>
                  </a:solidFill>
                </a:rPr>
                <a:t> -&gt; Dedicate ~3 Hours Weekly to Distribute the Workload Instead of Cramming At The End </a:t>
              </a:r>
              <a:endParaRPr sz="900" dirty="0">
                <a:solidFill>
                  <a:srgbClr val="CC0000"/>
                </a:solidFill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900"/>
                <a:buChar char="●"/>
              </a:pPr>
              <a:r>
                <a:rPr lang="en" sz="900" b="1" dirty="0"/>
                <a:t>LED Display Not Working With Tristate </a:t>
              </a:r>
              <a:r>
                <a:rPr lang="en" sz="900" dirty="0">
                  <a:solidFill>
                    <a:srgbClr val="CC0000"/>
                  </a:solidFill>
                </a:rPr>
                <a:t>-&gt; Drive LED With Mux Without Using Tristate Buffers and Passive Pull Ups</a:t>
              </a:r>
              <a:endParaRPr sz="900" dirty="0">
                <a:solidFill>
                  <a:srgbClr val="CC0000"/>
                </a:solidFill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900"/>
                <a:buChar char="●"/>
              </a:pPr>
              <a:r>
                <a:rPr lang="en" sz="900" b="1" dirty="0"/>
                <a:t>Very Few Test Points</a:t>
              </a:r>
              <a:r>
                <a:rPr lang="en" sz="900" dirty="0"/>
                <a:t> </a:t>
              </a:r>
              <a:r>
                <a:rPr lang="en" sz="900" dirty="0">
                  <a:solidFill>
                    <a:srgbClr val="CC0000"/>
                  </a:solidFill>
                </a:rPr>
                <a:t>-&gt; Add More Test Points</a:t>
              </a:r>
              <a:endParaRPr sz="900" dirty="0">
                <a:solidFill>
                  <a:srgbClr val="CC0000"/>
                </a:solidFill>
              </a:endParaRPr>
            </a:p>
            <a:p>
              <a:pPr marL="45720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900"/>
                <a:buChar char="●"/>
              </a:pPr>
              <a:r>
                <a:rPr lang="en" sz="900" b="1" dirty="0"/>
                <a:t>Inconsistent Mic Filtering </a:t>
              </a:r>
              <a:r>
                <a:rPr lang="en" sz="900" dirty="0">
                  <a:solidFill>
                    <a:srgbClr val="CC0000"/>
                  </a:solidFill>
                </a:rPr>
                <a:t>-&gt; Improve Software Filtering for Mic</a:t>
              </a:r>
              <a:endParaRPr sz="900" dirty="0">
                <a:solidFill>
                  <a:srgbClr val="CC0000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to Future ECE 298 Students</a:t>
            </a:r>
            <a:endParaRPr/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25" y="1358550"/>
            <a:ext cx="2504650" cy="28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9925" y="1358525"/>
            <a:ext cx="2504650" cy="28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1425" y="1358550"/>
            <a:ext cx="2504650" cy="28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/>
        </p:nvSpPr>
        <p:spPr>
          <a:xfrm>
            <a:off x="407125" y="4257150"/>
            <a:ext cx="25047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Time Management is Key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3311400" y="4257150"/>
            <a:ext cx="25047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Don’t Give Up, Think Through the Problems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6215675" y="4257150"/>
            <a:ext cx="25047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Have Fun!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60875"/>
            <a:ext cx="58864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Original Concept, Design Goals, and Results</a:t>
            </a:r>
            <a:endParaRPr sz="240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219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Goals:</a:t>
            </a:r>
            <a:endParaRPr sz="1600" u="sng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1. Monitor 4 Zones Using Sensors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2. Sound Sensor With Software &amp; Hardware Filtering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3. GUI For Sending Shell Commands Using UART for Zone Controls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4. Display Zone Statuses on LCD and LED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825" y="1334350"/>
            <a:ext cx="3145725" cy="24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753525" y="3799450"/>
            <a:ext cx="39774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>
                <a:solidFill>
                  <a:schemeClr val="lt2"/>
                </a:solidFill>
              </a:rPr>
              <a:t>Figure 1: Our initial vision of the final project</a:t>
            </a:r>
            <a:endParaRPr sz="1050" i="1">
              <a:solidFill>
                <a:schemeClr val="lt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791825"/>
            <a:ext cx="6096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(Taking Home Security to The Next Level)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5"/>
          <p:cNvGrpSpPr/>
          <p:nvPr/>
        </p:nvGrpSpPr>
        <p:grpSpPr>
          <a:xfrm>
            <a:off x="6858000" y="2295575"/>
            <a:ext cx="2286000" cy="2847950"/>
            <a:chOff x="0" y="2295575"/>
            <a:chExt cx="2286000" cy="2847950"/>
          </a:xfrm>
        </p:grpSpPr>
        <p:grpSp>
          <p:nvGrpSpPr>
            <p:cNvPr id="73" name="Google Shape;73;p15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74" name="Google Shape;74;p15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" name="Google Shape;76;p15"/>
            <p:cNvSpPr txBox="1"/>
            <p:nvPr/>
          </p:nvSpPr>
          <p:spPr>
            <a:xfrm>
              <a:off x="216303" y="2441100"/>
              <a:ext cx="11715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Week 10-12</a:t>
              </a:r>
              <a:endParaRPr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77;p15"/>
            <p:cNvSpPr txBox="1"/>
            <p:nvPr/>
          </p:nvSpPr>
          <p:spPr>
            <a:xfrm>
              <a:off x="89700" y="3024725"/>
              <a:ext cx="20697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Assembly</a:t>
              </a:r>
              <a:endParaRPr sz="2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Constructed Final Prototype</a:t>
              </a:r>
              <a:endParaRPr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4572000" y="2295575"/>
            <a:ext cx="2286000" cy="2847950"/>
            <a:chOff x="0" y="2295575"/>
            <a:chExt cx="2286000" cy="2847950"/>
          </a:xfrm>
        </p:grpSpPr>
        <p:grpSp>
          <p:nvGrpSpPr>
            <p:cNvPr id="80" name="Google Shape;80;p15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81" name="Google Shape;81;p15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" name="Google Shape;83;p15"/>
            <p:cNvSpPr txBox="1"/>
            <p:nvPr/>
          </p:nvSpPr>
          <p:spPr>
            <a:xfrm>
              <a:off x="216308" y="2441100"/>
              <a:ext cx="16311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Week 8-9</a:t>
              </a:r>
              <a:endParaRPr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2925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PCB Design</a:t>
              </a:r>
              <a:endParaRPr sz="2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Modified and Edited Schematic to Create Final PCB Design</a:t>
              </a:r>
              <a:endParaRPr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6" name="Google Shape;86;p15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7" name="Google Shape;87;p15"/>
          <p:cNvGrpSpPr/>
          <p:nvPr/>
        </p:nvGrpSpPr>
        <p:grpSpPr>
          <a:xfrm>
            <a:off x="2273700" y="2295575"/>
            <a:ext cx="2298300" cy="2847950"/>
            <a:chOff x="-12300" y="2295575"/>
            <a:chExt cx="2298300" cy="2847950"/>
          </a:xfrm>
        </p:grpSpPr>
        <p:grpSp>
          <p:nvGrpSpPr>
            <p:cNvPr id="88" name="Google Shape;88;p15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89" name="Google Shape;89;p15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" name="Google Shape;91;p15"/>
            <p:cNvSpPr txBox="1"/>
            <p:nvPr/>
          </p:nvSpPr>
          <p:spPr>
            <a:xfrm>
              <a:off x="216309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5-7</a:t>
              </a:r>
              <a:endParaRPr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-12300" y="3050050"/>
              <a:ext cx="22860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Schematic Design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Designed, Refined, and Modified Original System Into a Schematic Layout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4" name="Google Shape;94;p15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65F0AD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5" name="Google Shape;95;p15"/>
          <p:cNvGrpSpPr/>
          <p:nvPr/>
        </p:nvGrpSpPr>
        <p:grpSpPr>
          <a:xfrm>
            <a:off x="0" y="2295575"/>
            <a:ext cx="2286000" cy="2847950"/>
            <a:chOff x="0" y="2295575"/>
            <a:chExt cx="2286000" cy="2847950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97" name="Google Shape;97;p15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" name="Google Shape;99;p15"/>
            <p:cNvSpPr txBox="1"/>
            <p:nvPr/>
          </p:nvSpPr>
          <p:spPr>
            <a:xfrm>
              <a:off x="216306" y="2441100"/>
              <a:ext cx="14490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1-4</a:t>
              </a:r>
              <a:endParaRPr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67150" y="3050050"/>
              <a:ext cx="22188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Feasibility Model</a:t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Construct and Debug BreadBoard System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2" name="Google Shape;102;p15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65F0AD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3" y="281800"/>
            <a:ext cx="2167475" cy="18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125" y="281800"/>
            <a:ext cx="2167450" cy="18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8975" y="281800"/>
            <a:ext cx="2167450" cy="18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8825" y="281800"/>
            <a:ext cx="2167451" cy="18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Progression -&gt; Feasibility Model</a:t>
            </a:r>
            <a:endParaRPr sz="240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4195175" y="1176825"/>
            <a:ext cx="4735200" cy="31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4 Ultrasonic Sensors (Step Down Echo-Out Pin Feeding Into GPIO Pin)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Microphone For Sound Detection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 Pass Filter for Sound Filtering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Piezo Buzzer For Intruder Indication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LED For Zone Intruder Indication From Sound or Ultrasonic Sensor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LCD for Displaying RTC and Zone Arm/Disarm state</a:t>
            </a:r>
            <a:endParaRPr sz="1600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25" y="1302425"/>
            <a:ext cx="3770749" cy="31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336625" y="4503675"/>
            <a:ext cx="39774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>
                <a:solidFill>
                  <a:schemeClr val="lt2"/>
                </a:solidFill>
              </a:rPr>
              <a:t>Figure 2: Feasibility Diagram</a:t>
            </a:r>
            <a:endParaRPr sz="1050" i="1">
              <a:solidFill>
                <a:schemeClr val="lt2"/>
              </a:solidFill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1555"/>
          <a:stretch/>
        </p:blipFill>
        <p:spPr>
          <a:xfrm>
            <a:off x="1364913" y="225675"/>
            <a:ext cx="6556525" cy="40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1364938" y="4261825"/>
            <a:ext cx="6556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>
                <a:solidFill>
                  <a:schemeClr val="lt2"/>
                </a:solidFill>
              </a:rPr>
              <a:t>Figure 3: Breadboard System with UltraSonic Sensor, Mic Sensor, LCD Display</a:t>
            </a:r>
            <a:endParaRPr sz="1050" i="1">
              <a:solidFill>
                <a:schemeClr val="lt2"/>
              </a:solidFill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Progression -&gt; Prototype -&gt; Schematic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311700" y="1083525"/>
            <a:ext cx="2730000" cy="3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Microphone Op Amp Filtering Circuit (Includes Passive Low Pass Filter Circuit For Sound Filtering)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Multiplexer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Reed Switch Circuit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LED circuit, With Tristate Buffers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Piezo Electric Buzzer</a:t>
            </a:r>
            <a:endParaRPr sz="1400"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900" y="1051725"/>
            <a:ext cx="5522052" cy="355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3452575" y="2386050"/>
            <a:ext cx="101975" cy="2288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1</a:t>
            </a:r>
          </a:p>
        </p:txBody>
      </p:sp>
      <p:sp>
        <p:nvSpPr>
          <p:cNvPr id="131" name="Google Shape;131;p18"/>
          <p:cNvSpPr/>
          <p:nvPr/>
        </p:nvSpPr>
        <p:spPr>
          <a:xfrm>
            <a:off x="5690325" y="3744775"/>
            <a:ext cx="183092" cy="2288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2</a:t>
            </a:r>
          </a:p>
        </p:txBody>
      </p:sp>
      <p:sp>
        <p:nvSpPr>
          <p:cNvPr id="132" name="Google Shape;132;p18"/>
          <p:cNvSpPr/>
          <p:nvPr/>
        </p:nvSpPr>
        <p:spPr>
          <a:xfrm>
            <a:off x="4424150" y="3528650"/>
            <a:ext cx="181161" cy="2326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3</a:t>
            </a:r>
          </a:p>
        </p:txBody>
      </p:sp>
      <p:sp>
        <p:nvSpPr>
          <p:cNvPr id="133" name="Google Shape;133;p18"/>
          <p:cNvSpPr/>
          <p:nvPr/>
        </p:nvSpPr>
        <p:spPr>
          <a:xfrm>
            <a:off x="7565450" y="2662462"/>
            <a:ext cx="191204" cy="22792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4</a:t>
            </a:r>
          </a:p>
        </p:txBody>
      </p:sp>
      <p:sp>
        <p:nvSpPr>
          <p:cNvPr id="134" name="Google Shape;134;p18"/>
          <p:cNvSpPr txBox="1"/>
          <p:nvPr/>
        </p:nvSpPr>
        <p:spPr>
          <a:xfrm>
            <a:off x="3361575" y="1269350"/>
            <a:ext cx="1648800" cy="140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6774950" y="2210525"/>
            <a:ext cx="183478" cy="2285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5</a:t>
            </a:r>
          </a:p>
        </p:txBody>
      </p:sp>
      <p:sp>
        <p:nvSpPr>
          <p:cNvPr id="136" name="Google Shape;136;p18"/>
          <p:cNvSpPr txBox="1"/>
          <p:nvPr/>
        </p:nvSpPr>
        <p:spPr>
          <a:xfrm>
            <a:off x="4195425" y="2890375"/>
            <a:ext cx="1236600" cy="119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498725" y="3157950"/>
            <a:ext cx="666000" cy="93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294275" y="2614925"/>
            <a:ext cx="1545000" cy="11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6346000" y="2136700"/>
            <a:ext cx="399300" cy="37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2977425" y="4558525"/>
            <a:ext cx="39774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>
                <a:solidFill>
                  <a:schemeClr val="lt2"/>
                </a:solidFill>
              </a:rPr>
              <a:t>Figure 4: Completed Schematic Circuit With Labels</a:t>
            </a:r>
            <a:endParaRPr sz="1050" i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43400" cy="10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Progression -&gt; Prototype -&gt; PCB Layout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241450" y="1384725"/>
            <a:ext cx="3753900" cy="25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Microphone Op Amp Filtering Circuit (Includes Passive Low Pass Filter Circuit for Sound Filtering)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Multiplexer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Reed Switch Circuit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LED Circuit, With Tristate Buffers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Piezo Electric Buzzer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850" y="259025"/>
            <a:ext cx="3987973" cy="224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6882450" y="1384725"/>
            <a:ext cx="101975" cy="2288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1</a:t>
            </a:r>
          </a:p>
        </p:txBody>
      </p:sp>
      <p:sp>
        <p:nvSpPr>
          <p:cNvPr id="150" name="Google Shape;150;p19"/>
          <p:cNvSpPr txBox="1"/>
          <p:nvPr/>
        </p:nvSpPr>
        <p:spPr>
          <a:xfrm>
            <a:off x="4554375" y="317675"/>
            <a:ext cx="2799000" cy="155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6122850" y="3040037"/>
            <a:ext cx="183092" cy="2288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2</a:t>
            </a:r>
          </a:p>
        </p:txBody>
      </p:sp>
      <p:sp>
        <p:nvSpPr>
          <p:cNvPr id="152" name="Google Shape;152;p19"/>
          <p:cNvSpPr/>
          <p:nvPr/>
        </p:nvSpPr>
        <p:spPr>
          <a:xfrm>
            <a:off x="7259100" y="4537975"/>
            <a:ext cx="191204" cy="22792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4</a:t>
            </a:r>
          </a:p>
        </p:txBody>
      </p:sp>
      <p:sp>
        <p:nvSpPr>
          <p:cNvPr id="153" name="Google Shape;153;p19"/>
          <p:cNvSpPr/>
          <p:nvPr/>
        </p:nvSpPr>
        <p:spPr>
          <a:xfrm>
            <a:off x="8220625" y="1054625"/>
            <a:ext cx="183478" cy="2285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5</a:t>
            </a:r>
          </a:p>
        </p:txBody>
      </p:sp>
      <p:sp>
        <p:nvSpPr>
          <p:cNvPr id="154" name="Google Shape;154;p19"/>
          <p:cNvSpPr txBox="1"/>
          <p:nvPr/>
        </p:nvSpPr>
        <p:spPr>
          <a:xfrm>
            <a:off x="5861375" y="3345125"/>
            <a:ext cx="688200" cy="85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8121650" y="317675"/>
            <a:ext cx="352200" cy="61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849" y="2508075"/>
            <a:ext cx="3987973" cy="224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5106525" y="4111850"/>
            <a:ext cx="1665000" cy="45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5621025" y="2807325"/>
            <a:ext cx="181161" cy="2326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3</a:t>
            </a:r>
          </a:p>
        </p:txBody>
      </p:sp>
      <p:sp>
        <p:nvSpPr>
          <p:cNvPr id="160" name="Google Shape;160;p19"/>
          <p:cNvSpPr txBox="1"/>
          <p:nvPr/>
        </p:nvSpPr>
        <p:spPr>
          <a:xfrm>
            <a:off x="5377650" y="3082850"/>
            <a:ext cx="745200" cy="102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4841025" y="4224062"/>
            <a:ext cx="183092" cy="2288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2</a:t>
            </a:r>
          </a:p>
        </p:txBody>
      </p:sp>
      <p:sp>
        <p:nvSpPr>
          <p:cNvPr id="162" name="Google Shape;162;p19"/>
          <p:cNvSpPr txBox="1"/>
          <p:nvPr/>
        </p:nvSpPr>
        <p:spPr>
          <a:xfrm>
            <a:off x="6771525" y="2616625"/>
            <a:ext cx="1280400" cy="209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6549575" y="3040512"/>
            <a:ext cx="191204" cy="22792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4</a:t>
            </a:r>
          </a:p>
        </p:txBody>
      </p:sp>
      <p:sp>
        <p:nvSpPr>
          <p:cNvPr id="164" name="Google Shape;164;p19"/>
          <p:cNvSpPr txBox="1"/>
          <p:nvPr/>
        </p:nvSpPr>
        <p:spPr>
          <a:xfrm>
            <a:off x="4472100" y="4674000"/>
            <a:ext cx="24039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>
                <a:solidFill>
                  <a:schemeClr val="lt2"/>
                </a:solidFill>
              </a:rPr>
              <a:t>Figure 5: PCB Design With Labels</a:t>
            </a:r>
            <a:endParaRPr sz="1050" i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Progression -&gt; Prototype -&gt; Software</a:t>
            </a:r>
            <a:endParaRPr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311700" y="1230275"/>
            <a:ext cx="86565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</a:rPr>
              <a:t>       UART to USB	                  RTC		            ZONE Monitoring</a:t>
            </a:r>
            <a:endParaRPr sz="18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20"/>
          <p:cNvSpPr txBox="1"/>
          <p:nvPr/>
        </p:nvSpPr>
        <p:spPr>
          <a:xfrm>
            <a:off x="311700" y="3913225"/>
            <a:ext cx="24474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 dirty="0">
                <a:solidFill>
                  <a:schemeClr val="lt2"/>
                </a:solidFill>
              </a:rPr>
              <a:t>Figure 6: UART Interface to Send Commands to MCU</a:t>
            </a:r>
            <a:endParaRPr sz="1050" i="1" dirty="0">
              <a:solidFill>
                <a:schemeClr val="lt2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3340050" y="3948400"/>
            <a:ext cx="24474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>
                <a:solidFill>
                  <a:schemeClr val="lt2"/>
                </a:solidFill>
              </a:rPr>
              <a:t>Figure 7: Real Time Display on LCD</a:t>
            </a:r>
            <a:endParaRPr sz="1050" i="1">
              <a:solidFill>
                <a:schemeClr val="lt2"/>
              </a:solidFill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6420125" y="3942000"/>
            <a:ext cx="24474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>
                <a:solidFill>
                  <a:schemeClr val="lt2"/>
                </a:solidFill>
              </a:rPr>
              <a:t>Figure 8: LED Display For Armed/Disarmed Zones</a:t>
            </a:r>
            <a:endParaRPr sz="1050" i="1">
              <a:solidFill>
                <a:schemeClr val="lt2"/>
              </a:solidFill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00" y="1921396"/>
            <a:ext cx="2231375" cy="194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283" y="1963776"/>
            <a:ext cx="1965042" cy="194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3AB1F3-5C30-4877-8A65-71FDBF36D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786" y="1963775"/>
            <a:ext cx="1965042" cy="19444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Progression -&gt; Prototype -&gt; DEMO </a:t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566" y="4535125"/>
            <a:ext cx="1846426" cy="6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50" y="1139325"/>
            <a:ext cx="4852100" cy="27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9274" y="1139325"/>
            <a:ext cx="2786018" cy="27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311700" y="3913225"/>
            <a:ext cx="4988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>
                <a:solidFill>
                  <a:schemeClr val="lt2"/>
                </a:solidFill>
              </a:rPr>
              <a:t>Figure 9: Top View of Project</a:t>
            </a:r>
            <a:endParaRPr sz="1050" i="1">
              <a:solidFill>
                <a:schemeClr val="lt2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5509275" y="3865325"/>
            <a:ext cx="2443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 dirty="0">
                <a:solidFill>
                  <a:schemeClr val="lt2"/>
                </a:solidFill>
              </a:rPr>
              <a:t>Figure 10: UART Command Interface</a:t>
            </a:r>
            <a:endParaRPr sz="1050" i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639</Words>
  <Application>Microsoft Office PowerPoint</Application>
  <PresentationFormat>On-screen Show (16:9)</PresentationFormat>
  <Paragraphs>107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Roboto Medium</vt:lpstr>
      <vt:lpstr>Roboto</vt:lpstr>
      <vt:lpstr>Arial</vt:lpstr>
      <vt:lpstr>Roboto Thin</vt:lpstr>
      <vt:lpstr>Simple Dark</vt:lpstr>
      <vt:lpstr>ECE 298 PRESENTATION</vt:lpstr>
      <vt:lpstr>Original Concept, Design Goals, and Results</vt:lpstr>
      <vt:lpstr>PowerPoint Presentation</vt:lpstr>
      <vt:lpstr>Progression -&gt; Feasibility Model</vt:lpstr>
      <vt:lpstr>PowerPoint Presentation</vt:lpstr>
      <vt:lpstr>Progression -&gt; Prototype -&gt; Schematic </vt:lpstr>
      <vt:lpstr>Progression -&gt; Prototype -&gt; PCB Layout </vt:lpstr>
      <vt:lpstr>Progression -&gt; Prototype -&gt; Software</vt:lpstr>
      <vt:lpstr>Progression -&gt; Prototype -&gt; DEMO </vt:lpstr>
      <vt:lpstr>Progression -&gt; Prototype -&gt; LED Circuit </vt:lpstr>
      <vt:lpstr>Progressions -&gt; Production Ready Model Next Steps</vt:lpstr>
      <vt:lpstr>Group Reflection</vt:lpstr>
      <vt:lpstr>Notes to Future ECE 298 Students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298 PRESENTATION</dc:title>
  <dc:creator>Matthew Tang</dc:creator>
  <cp:lastModifiedBy>Matthew Lok-Yin Tang</cp:lastModifiedBy>
  <cp:revision>7</cp:revision>
  <dcterms:modified xsi:type="dcterms:W3CDTF">2019-11-28T22:52:15Z</dcterms:modified>
</cp:coreProperties>
</file>